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83" r:id="rId3"/>
    <p:sldId id="284" r:id="rId4"/>
    <p:sldId id="280" r:id="rId5"/>
    <p:sldId id="257" r:id="rId6"/>
    <p:sldId id="262" r:id="rId7"/>
    <p:sldId id="260" r:id="rId8"/>
    <p:sldId id="258" r:id="rId9"/>
    <p:sldId id="286" r:id="rId10"/>
    <p:sldId id="287" r:id="rId11"/>
    <p:sldId id="288" r:id="rId12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0000"/>
    <a:srgbClr val="CC6600"/>
    <a:srgbClr val="FFFFCC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1250" autoAdjust="0"/>
    <p:restoredTop sz="86355" autoAdjust="0"/>
  </p:normalViewPr>
  <p:slideViewPr>
    <p:cSldViewPr>
      <p:cViewPr varScale="1">
        <p:scale>
          <a:sx n="100" d="100"/>
          <a:sy n="100" d="100"/>
        </p:scale>
        <p:origin x="-1908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58" y="178074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6C55C8A-4AEC-4957-9B38-067313F19873}" type="datetimeFigureOut">
              <a:rPr lang="ru-RU" smtClean="0"/>
              <a:pPr/>
              <a:t>24.11.2021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3745980-8B03-4AE4-B7EE-F5AA0FFAE8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0316583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push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push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push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push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push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11/24/2021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push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11/24/2021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push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11/24/2021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push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11/24/2021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push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11/24/2021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push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11/24/2021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push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11/24/2021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>
    <p:push dir="d"/>
  </p:transition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 txBox="1">
            <a:spLocks noGrp="1"/>
          </p:cNvSpPr>
          <p:nvPr>
            <p:ph type="ctrTitle"/>
          </p:nvPr>
        </p:nvSpPr>
        <p:spPr>
          <a:xfrm>
            <a:off x="2514600" y="152400"/>
            <a:ext cx="6477000" cy="64633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txBody>
          <a:bodyPr wrap="square" rtlCol="0">
            <a:spAutoFit/>
          </a:bodyPr>
          <a:lstStyle/>
          <a:p>
            <a:r>
              <a:rPr lang="ru-RU" sz="3600" i="1" dirty="0" smtClean="0">
                <a:solidFill>
                  <a:schemeClr val="accent6">
                    <a:lumMod val="50000"/>
                  </a:schemeClr>
                </a:solidFill>
                <a:latin typeface="Arial Narrow" pitchFamily="34" charset="0"/>
              </a:rPr>
              <a:t>Образовательный  проект</a:t>
            </a:r>
            <a:endParaRPr lang="ru-RU" sz="3600" i="1" dirty="0">
              <a:solidFill>
                <a:schemeClr val="accent6">
                  <a:lumMod val="50000"/>
                </a:schemeClr>
              </a:solidFill>
              <a:latin typeface="Arial Narrow" pitchFamily="34" charset="0"/>
            </a:endParaRPr>
          </a:p>
        </p:txBody>
      </p:sp>
      <p:sp>
        <p:nvSpPr>
          <p:cNvPr id="6" name="Подзаголовок 5"/>
          <p:cNvSpPr txBox="1">
            <a:spLocks noGrp="1"/>
          </p:cNvSpPr>
          <p:nvPr>
            <p:ph type="subTitle" idx="1"/>
          </p:nvPr>
        </p:nvSpPr>
        <p:spPr>
          <a:xfrm>
            <a:off x="2514600" y="1676400"/>
            <a:ext cx="6400800" cy="2308324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  <a:ln>
            <a:solidFill>
              <a:srgbClr val="0070C0"/>
            </a:solidFill>
          </a:ln>
          <a:effectLst>
            <a:glow rad="63500">
              <a:schemeClr val="accent3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prst="slope"/>
          </a:sp3d>
        </p:spPr>
        <p:txBody>
          <a:bodyPr wrap="square" rtlCol="0">
            <a:spAutoFit/>
          </a:bodyPr>
          <a:lstStyle/>
          <a:p>
            <a:pPr algn="ctr"/>
            <a:r>
              <a:rPr lang="ru-RU" sz="3600" b="1" i="1" dirty="0" smtClean="0">
                <a:solidFill>
                  <a:srgbClr val="0070C0"/>
                </a:solidFill>
              </a:rPr>
              <a:t>Формирование читательской грамотности на уроках английского языка в основной школе.</a:t>
            </a:r>
            <a:endParaRPr lang="ru-RU" sz="3600" b="1" i="1" dirty="0">
              <a:solidFill>
                <a:srgbClr val="0070C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048000" y="4724400"/>
            <a:ext cx="5310222" cy="166199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txBody>
          <a:bodyPr wrap="square" rtlCol="0">
            <a:spAutoFit/>
          </a:bodyPr>
          <a:lstStyle/>
          <a:p>
            <a:pPr algn="ctr"/>
            <a:endParaRPr lang="ru-RU" dirty="0" smtClean="0"/>
          </a:p>
          <a:p>
            <a:pPr algn="ctr"/>
            <a:r>
              <a:rPr lang="ru-RU" sz="2800" dirty="0" smtClean="0">
                <a:solidFill>
                  <a:srgbClr val="990000"/>
                </a:solidFill>
                <a:latin typeface="Monotype Corsiva" pitchFamily="66" charset="0"/>
              </a:rPr>
              <a:t>Сабурова Инна Николаевна ,учитель английского языка МАОУ «СОШ»  р.п. Тёплая Гора.</a:t>
            </a:r>
          </a:p>
        </p:txBody>
      </p:sp>
    </p:spTree>
  </p:cSld>
  <p:clrMapOvr>
    <a:masterClrMapping/>
  </p:clrMapOvr>
  <p:transition spd="med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i="1" dirty="0" smtClean="0">
                <a:solidFill>
                  <a:srgbClr val="0070C0"/>
                </a:solidFill>
              </a:rPr>
              <a:t>Задания к тексту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828800" y="1600200"/>
            <a:ext cx="6858000" cy="4525963"/>
          </a:xfrm>
        </p:spPr>
        <p:txBody>
          <a:bodyPr>
            <a:norm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Find in the text the English equivalents for these worlds and world combination.</a:t>
            </a:r>
            <a:br>
              <a:rPr lang="en-US" sz="2800" dirty="0" smtClean="0">
                <a:latin typeface="Times New Roman" pitchFamily="18" charset="0"/>
                <a:cs typeface="Times New Roman" pitchFamily="18" charset="0"/>
              </a:rPr>
            </a:b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2.Complete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the sentences according to the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text.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. Say if the statements are true or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false.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.You’ve read the text and now you’re to create your own masterpiece - a poem.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push dir="d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 txBox="1">
            <a:spLocks noGrp="1"/>
          </p:cNvSpPr>
          <p:nvPr>
            <p:ph idx="1"/>
          </p:nvPr>
        </p:nvSpPr>
        <p:spPr>
          <a:xfrm>
            <a:off x="2286000" y="1143000"/>
            <a:ext cx="6553200" cy="421653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scene3d>
            <a:camera prst="orthographicFront"/>
            <a:lightRig rig="threePt" dir="t"/>
          </a:scene3d>
          <a:sp3d>
            <a:bevelT prst="slope"/>
          </a:sp3d>
        </p:spPr>
        <p:txBody>
          <a:bodyPr wrap="square" rtlCol="0">
            <a:spAutoFit/>
          </a:bodyPr>
          <a:lstStyle/>
          <a:p>
            <a:pPr marL="0" lvl="0" indent="0"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Низкий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словарный запас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учащихся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Неумение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анализировать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несплошной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текст(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диаграммы,таблицы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Неумение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озаглавить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текст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Сложность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 постановке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вопроса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Подмена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задания на более простой формат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i="1" dirty="0" smtClean="0">
                <a:solidFill>
                  <a:srgbClr val="0070C0"/>
                </a:solidFill>
              </a:rPr>
              <a:t>Трудности…</a:t>
            </a:r>
            <a:endParaRPr lang="ru-RU" b="1" i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ransition spd="med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438400" y="1905000"/>
            <a:ext cx="6248400" cy="3048000"/>
          </a:xfrm>
          <a:solidFill>
            <a:schemeClr val="accent2">
              <a:lumMod val="20000"/>
              <a:lumOff val="80000"/>
            </a:schemeClr>
          </a:solidFill>
          <a:scene3d>
            <a:camera prst="orthographicFront"/>
            <a:lightRig rig="threePt" dir="t"/>
          </a:scene3d>
          <a:sp3d>
            <a:bevelT prst="slope"/>
          </a:sp3d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dirty="0" smtClean="0">
                <a:latin typeface="Monotype Corsiva" pitchFamily="66" charset="0"/>
              </a:rPr>
              <a:t>Книга – это духовное завещание одного поколения другому.</a:t>
            </a:r>
            <a:br>
              <a:rPr lang="ru-RU" dirty="0" smtClean="0">
                <a:latin typeface="Monotype Corsiva" pitchFamily="66" charset="0"/>
              </a:rPr>
            </a:br>
            <a:r>
              <a:rPr lang="ru-RU" dirty="0" smtClean="0">
                <a:latin typeface="Monotype Corsiva" pitchFamily="66" charset="0"/>
              </a:rPr>
              <a:t>Вся жизнь человечества последовательно оседала в книге: племена, государства исчезали, а книга оставалась…</a:t>
            </a:r>
            <a:br>
              <a:rPr lang="ru-RU" dirty="0" smtClean="0">
                <a:latin typeface="Monotype Corsiva" pitchFamily="66" charset="0"/>
              </a:rPr>
            </a:br>
            <a:r>
              <a:rPr lang="ru-RU" dirty="0" smtClean="0">
                <a:latin typeface="Monotype Corsiva" pitchFamily="66" charset="0"/>
              </a:rPr>
              <a:t>                                      А.И. Герцен</a:t>
            </a:r>
          </a:p>
          <a:p>
            <a:endParaRPr lang="ru-RU" dirty="0"/>
          </a:p>
        </p:txBody>
      </p:sp>
    </p:spTree>
  </p:cSld>
  <p:clrMapOvr>
    <a:masterClrMapping/>
  </p:clrMapOvr>
  <p:transition spd="med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80"/>
                            </p:stCondLst>
                            <p:childTnLst>
                              <p:par>
                                <p:cTn id="11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667000" y="304800"/>
            <a:ext cx="6019800" cy="5821363"/>
          </a:xfrm>
          <a:solidFill>
            <a:schemeClr val="accent2">
              <a:lumMod val="20000"/>
              <a:lumOff val="80000"/>
            </a:schemeClr>
          </a:solidFill>
          <a:scene3d>
            <a:camera prst="orthographicFront"/>
            <a:lightRig rig="threePt" dir="t"/>
          </a:scene3d>
          <a:sp3d>
            <a:bevelT prst="slope"/>
          </a:sp3d>
        </p:spPr>
        <p:txBody>
          <a:bodyPr>
            <a:normAutofit/>
          </a:bodyPr>
          <a:lstStyle/>
          <a:p>
            <a:r>
              <a:rPr lang="ru-RU" sz="3600" dirty="0">
                <a:latin typeface="Monotype Corsiva" pitchFamily="66" charset="0"/>
              </a:rPr>
              <a:t>Читательская грамотность – </a:t>
            </a:r>
            <a:r>
              <a:rPr lang="ru-RU" sz="3600" dirty="0" smtClean="0">
                <a:latin typeface="Monotype Corsiva" pitchFamily="66" charset="0"/>
              </a:rPr>
              <a:t>способность </a:t>
            </a:r>
            <a:r>
              <a:rPr lang="ru-RU" sz="3600" dirty="0">
                <a:latin typeface="Monotype Corsiva" pitchFamily="66" charset="0"/>
              </a:rPr>
              <a:t>человека понимать и использовать письменные тексты, размышлять о них и заниматься чтением для того, чтобы достигать своих целей, расширять свои знания и возможности, участвовать в социальной жизни.</a:t>
            </a:r>
          </a:p>
        </p:txBody>
      </p:sp>
    </p:spTree>
  </p:cSld>
  <p:clrMapOvr>
    <a:masterClrMapping/>
  </p:clrMapOvr>
  <p:transition spd="med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19200" y="1066800"/>
            <a:ext cx="7696200" cy="5638800"/>
          </a:xfrm>
          <a:solidFill>
            <a:schemeClr val="accent1">
              <a:lumMod val="20000"/>
              <a:lumOff val="80000"/>
            </a:schemeClr>
          </a:solidFill>
          <a:scene3d>
            <a:camera prst="orthographicFront"/>
            <a:lightRig rig="threePt" dir="t"/>
          </a:scene3d>
          <a:sp3d>
            <a:bevelT prst="slope"/>
          </a:sp3d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1400" dirty="0"/>
              <a:t> </a:t>
            </a:r>
            <a:r>
              <a:rPr lang="ru-RU" sz="1400" dirty="0" smtClean="0"/>
              <a:t> </a:t>
            </a:r>
            <a:r>
              <a:rPr lang="ru-RU" sz="1600" b="1" dirty="0" smtClean="0"/>
              <a:t>1) Текст должен быть ученику </a:t>
            </a:r>
            <a:r>
              <a:rPr lang="ru-RU" sz="1600" b="1" dirty="0" smtClean="0"/>
              <a:t>интересен,</a:t>
            </a:r>
            <a:r>
              <a:rPr lang="ru-RU" sz="1600" b="1" dirty="0" smtClean="0"/>
              <a:t> </a:t>
            </a:r>
            <a:r>
              <a:rPr lang="ru-RU" sz="1600" b="1" dirty="0" smtClean="0"/>
              <a:t>содержать новую и актуальную для ученика </a:t>
            </a:r>
            <a:r>
              <a:rPr lang="ru-RU" sz="1600" b="1" dirty="0" smtClean="0"/>
              <a:t>информацию. </a:t>
            </a:r>
          </a:p>
          <a:p>
            <a:pPr marL="0" indent="0">
              <a:buNone/>
            </a:pPr>
            <a:r>
              <a:rPr lang="ru-RU" sz="1600" b="1" dirty="0" smtClean="0"/>
              <a:t>  3) Уровень трудности текста должен соответствовать возрасту ученика.</a:t>
            </a:r>
          </a:p>
          <a:p>
            <a:pPr marL="0" indent="0">
              <a:buNone/>
            </a:pPr>
            <a:r>
              <a:rPr lang="ru-RU" sz="1600" b="1" dirty="0" smtClean="0"/>
              <a:t> 4) Незнакомые слова должны «вычитываться» из текста или быть представлены в сносках.</a:t>
            </a:r>
          </a:p>
          <a:p>
            <a:pPr marL="0" indent="0">
              <a:buNone/>
            </a:pPr>
            <a:r>
              <a:rPr lang="ru-RU" sz="1600" b="1" dirty="0" smtClean="0"/>
              <a:t> 5) Объем текста не должен превышать норму (исходя из уровня и возраста учащихся).</a:t>
            </a:r>
          </a:p>
          <a:p>
            <a:pPr marL="0" indent="0">
              <a:buNone/>
            </a:pPr>
            <a:r>
              <a:rPr lang="ru-RU" sz="1600" b="1" dirty="0" smtClean="0"/>
              <a:t> 6) Шрифт должен помогать ученику легко читать текст. Цветной шрифт, подчёркивания, разный размер при важности части текста. </a:t>
            </a:r>
          </a:p>
          <a:p>
            <a:pPr marL="0" indent="0">
              <a:buNone/>
            </a:pPr>
            <a:r>
              <a:rPr lang="ru-RU" sz="1600" b="1" dirty="0" smtClean="0"/>
              <a:t>7) Текст должен развивать кругозор. </a:t>
            </a:r>
          </a:p>
          <a:p>
            <a:pPr marL="0" indent="0">
              <a:buNone/>
            </a:pPr>
            <a:r>
              <a:rPr lang="ru-RU" sz="1600" b="1" dirty="0" smtClean="0"/>
              <a:t>8) Текст может быть взят из "реальной жизни" </a:t>
            </a:r>
          </a:p>
          <a:p>
            <a:pPr marL="0" indent="0">
              <a:buNone/>
            </a:pPr>
            <a:r>
              <a:rPr lang="ru-RU" sz="1600" b="1" dirty="0" smtClean="0"/>
              <a:t>9) Текст не должен быть перегружен цифрами, датами, терминами. </a:t>
            </a:r>
          </a:p>
          <a:p>
            <a:pPr marL="0" indent="0">
              <a:buNone/>
            </a:pPr>
            <a:r>
              <a:rPr lang="ru-RU" sz="1600" b="1" dirty="0" smtClean="0"/>
              <a:t>10) Иллюстрации не отвлекают, а помогают разобраться в содержании текста.</a:t>
            </a:r>
          </a:p>
          <a:p>
            <a:pPr marL="0" indent="0">
              <a:buNone/>
            </a:pPr>
            <a:r>
              <a:rPr lang="ru-RU" sz="1600" b="1" dirty="0" smtClean="0"/>
              <a:t> 11) Текст должен быть структурирован. Заголовок, абзацы, прямая речь и т.д. </a:t>
            </a:r>
          </a:p>
          <a:p>
            <a:pPr marL="0" indent="0">
              <a:buNone/>
            </a:pPr>
            <a:r>
              <a:rPr lang="ru-RU" sz="1600" b="1" dirty="0" smtClean="0"/>
              <a:t>12) При необходимости нужно адаптировать текст. </a:t>
            </a:r>
          </a:p>
          <a:p>
            <a:pPr marL="0" indent="0">
              <a:buNone/>
            </a:pPr>
            <a:r>
              <a:rPr lang="ru-RU" sz="1600" b="1" dirty="0" smtClean="0"/>
              <a:t>13) В тексте иллюстрации должны способствовать развитию познавательной активности.</a:t>
            </a:r>
          </a:p>
          <a:p>
            <a:pPr marL="0" indent="0">
              <a:buNone/>
            </a:pPr>
            <a:r>
              <a:rPr lang="ru-RU" sz="1600" b="1" dirty="0" smtClean="0"/>
              <a:t>14)</a:t>
            </a:r>
            <a:r>
              <a:rPr lang="ru-RU" sz="1600" b="1" dirty="0" smtClean="0"/>
              <a:t> Содержание текста должно опираться на жизненный опыт ребенка.</a:t>
            </a: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685800"/>
          </a:xfrm>
        </p:spPr>
        <p:txBody>
          <a:bodyPr>
            <a:normAutofit fontScale="90000"/>
          </a:bodyPr>
          <a:lstStyle/>
          <a:p>
            <a:r>
              <a:rPr lang="ru-RU" dirty="0"/>
              <a:t>  </a:t>
            </a:r>
            <a:r>
              <a:rPr lang="ru-RU" sz="2200" b="1" i="1" dirty="0">
                <a:solidFill>
                  <a:srgbClr val="0070C0"/>
                </a:solidFill>
                <a:latin typeface="+mn-lt"/>
                <a:ea typeface="+mn-ea"/>
                <a:cs typeface="+mn-cs"/>
              </a:rPr>
              <a:t>Основные требования к тексту, направленному на формирование навыков </a:t>
            </a:r>
            <a:r>
              <a:rPr lang="ru-RU" sz="2200" b="1" i="1" dirty="0" smtClean="0">
                <a:solidFill>
                  <a:srgbClr val="0070C0"/>
                </a:solidFill>
                <a:latin typeface="+mn-lt"/>
                <a:ea typeface="+mn-ea"/>
                <a:cs typeface="+mn-cs"/>
              </a:rPr>
              <a:t>читательской </a:t>
            </a:r>
            <a:r>
              <a:rPr lang="ru-RU" sz="2200" b="1" i="1" dirty="0">
                <a:solidFill>
                  <a:srgbClr val="0070C0"/>
                </a:solidFill>
                <a:latin typeface="+mn-lt"/>
                <a:ea typeface="+mn-ea"/>
                <a:cs typeface="+mn-cs"/>
              </a:rPr>
              <a:t>грамотности:</a:t>
            </a:r>
            <a:r>
              <a:rPr lang="ru-RU" sz="2200" b="1" dirty="0"/>
              <a:t> </a:t>
            </a:r>
            <a:br>
              <a:rPr lang="ru-RU" sz="2200" b="1" dirty="0"/>
            </a:br>
            <a:endParaRPr lang="ru-RU" sz="2200" b="1" dirty="0"/>
          </a:p>
        </p:txBody>
      </p:sp>
    </p:spTree>
  </p:cSld>
  <p:clrMapOvr>
    <a:masterClrMapping/>
  </p:clrMapOvr>
  <p:transition spd="med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1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5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34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37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40" dur="1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43" dur="10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46" dur="10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 txBox="1">
            <a:spLocks noGrp="1"/>
          </p:cNvSpPr>
          <p:nvPr>
            <p:ph type="title"/>
          </p:nvPr>
        </p:nvSpPr>
        <p:spPr>
          <a:xfrm>
            <a:off x="2209800" y="275510"/>
            <a:ext cx="6553200" cy="70788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scene3d>
            <a:camera prst="orthographicFront"/>
            <a:lightRig rig="threePt" dir="t"/>
          </a:scene3d>
          <a:sp3d>
            <a:bevelT prst="slope"/>
          </a:sp3d>
        </p:spPr>
        <p:txBody>
          <a:bodyPr wrap="square" rtlCol="0">
            <a:spAutoFit/>
          </a:bodyPr>
          <a:lstStyle/>
          <a:p>
            <a:r>
              <a:rPr lang="ru-RU" sz="2000" b="1" i="1" dirty="0">
                <a:solidFill>
                  <a:srgbClr val="0070C0"/>
                </a:solidFill>
                <a:latin typeface="+mn-lt"/>
                <a:ea typeface="+mn-ea"/>
                <a:cs typeface="+mn-cs"/>
              </a:rPr>
              <a:t>Виды </a:t>
            </a:r>
            <a:r>
              <a:rPr lang="ru-RU" sz="2000" b="1" i="1" dirty="0" smtClean="0">
                <a:solidFill>
                  <a:srgbClr val="0070C0"/>
                </a:solidFill>
                <a:latin typeface="+mn-lt"/>
                <a:ea typeface="+mn-ea"/>
                <a:cs typeface="+mn-cs"/>
              </a:rPr>
              <a:t>заданий </a:t>
            </a:r>
            <a:r>
              <a:rPr lang="ru-RU" sz="2000" b="1" i="1" dirty="0">
                <a:solidFill>
                  <a:srgbClr val="0070C0"/>
                </a:solidFill>
                <a:latin typeface="+mn-lt"/>
                <a:ea typeface="+mn-ea"/>
                <a:cs typeface="+mn-cs"/>
              </a:rPr>
              <a:t>на формирование читательской </a:t>
            </a:r>
            <a:r>
              <a:rPr lang="ru-RU" sz="2000" b="1" i="1" dirty="0" smtClean="0">
                <a:solidFill>
                  <a:srgbClr val="0070C0"/>
                </a:solidFill>
                <a:latin typeface="+mn-lt"/>
                <a:ea typeface="+mn-ea"/>
                <a:cs typeface="+mn-cs"/>
              </a:rPr>
              <a:t>грамотности</a:t>
            </a:r>
            <a:endParaRPr lang="ru-RU" sz="2000" b="1" i="1" dirty="0">
              <a:solidFill>
                <a:srgbClr val="0070C0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819400" y="1371600"/>
            <a:ext cx="5867400" cy="47244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1600" dirty="0" smtClean="0"/>
              <a:t> -</a:t>
            </a:r>
            <a:r>
              <a:rPr lang="ru-RU" sz="1600" b="1" dirty="0" smtClean="0"/>
              <a:t>Предположения -Ассоциации и предположении</a:t>
            </a:r>
          </a:p>
          <a:p>
            <a:pPr marL="0" indent="0">
              <a:buNone/>
            </a:pPr>
            <a:r>
              <a:rPr lang="ru-RU" sz="1600" b="1" dirty="0"/>
              <a:t> </a:t>
            </a:r>
            <a:r>
              <a:rPr lang="ru-RU" sz="1600" b="1" dirty="0" smtClean="0"/>
              <a:t>-Дефиниции -Видеоматериалы</a:t>
            </a:r>
          </a:p>
          <a:p>
            <a:pPr marL="0" indent="0">
              <a:buNone/>
            </a:pPr>
            <a:r>
              <a:rPr lang="ru-RU" sz="1600" b="1" dirty="0" smtClean="0"/>
              <a:t>-Работа со словарем -Вопрос – ответ</a:t>
            </a:r>
          </a:p>
          <a:p>
            <a:pPr marL="0" indent="0">
              <a:buNone/>
            </a:pPr>
            <a:r>
              <a:rPr lang="ru-RU" sz="1600" b="1" dirty="0" smtClean="0"/>
              <a:t>-Угадай слова -Слушаем и читаем</a:t>
            </a:r>
          </a:p>
          <a:p>
            <a:pPr marL="0" indent="0">
              <a:buNone/>
            </a:pPr>
            <a:r>
              <a:rPr lang="ru-RU" sz="1600" b="1" dirty="0" smtClean="0"/>
              <a:t>-Слушаем и повторяем -Рифмы</a:t>
            </a:r>
          </a:p>
          <a:p>
            <a:pPr marL="0" indent="0">
              <a:buNone/>
            </a:pPr>
            <a:r>
              <a:rPr lang="ru-RU" sz="1600" b="1" dirty="0" smtClean="0"/>
              <a:t>-Поиск грамматических форм и конструкций</a:t>
            </a:r>
          </a:p>
          <a:p>
            <a:pPr marL="0" indent="0">
              <a:buNone/>
            </a:pPr>
            <a:r>
              <a:rPr lang="ru-RU" sz="1600" b="1" dirty="0" smtClean="0"/>
              <a:t>-Замена дефинициями -Ошибки</a:t>
            </a:r>
            <a:r>
              <a:rPr lang="ru-RU" sz="1600" b="1" dirty="0"/>
              <a:t> </a:t>
            </a:r>
            <a:r>
              <a:rPr lang="ru-RU" sz="1600" b="1" dirty="0" smtClean="0"/>
              <a:t>-Эхо</a:t>
            </a:r>
          </a:p>
          <a:p>
            <a:pPr marL="0" indent="0">
              <a:buNone/>
            </a:pPr>
            <a:r>
              <a:rPr lang="ru-RU" sz="1600" b="1" dirty="0" smtClean="0"/>
              <a:t>-Диктант-фантазия -Бинго</a:t>
            </a:r>
          </a:p>
          <a:p>
            <a:pPr marL="0" indent="0">
              <a:buNone/>
            </a:pPr>
            <a:r>
              <a:rPr lang="ru-RU" sz="1600" b="1" dirty="0" smtClean="0"/>
              <a:t>-Текст с пропущенными словами -Дискуссия</a:t>
            </a:r>
          </a:p>
          <a:p>
            <a:pPr marL="0" indent="0">
              <a:buNone/>
            </a:pPr>
            <a:r>
              <a:rPr lang="ru-RU" sz="1600" b="1" dirty="0" smtClean="0"/>
              <a:t>-Иллюстрация  -Заучивание -Логический порядок</a:t>
            </a:r>
          </a:p>
          <a:p>
            <a:pPr marL="0" indent="0">
              <a:buNone/>
            </a:pPr>
            <a:r>
              <a:rPr lang="ru-RU" sz="1600" b="1" dirty="0" smtClean="0"/>
              <a:t>-Определение жанра -Что если…</a:t>
            </a:r>
          </a:p>
          <a:p>
            <a:pPr marL="0" indent="0">
              <a:buNone/>
            </a:pPr>
            <a:r>
              <a:rPr lang="ru-RU" sz="1600" b="1" dirty="0"/>
              <a:t>-</a:t>
            </a:r>
            <a:r>
              <a:rPr lang="ru-RU" sz="1600" b="1" dirty="0" smtClean="0"/>
              <a:t>Правильно\неправильно\не дано</a:t>
            </a:r>
          </a:p>
          <a:p>
            <a:pPr marL="0" indent="0">
              <a:buNone/>
            </a:pPr>
            <a:r>
              <a:rPr lang="ru-RU" sz="1600" b="1" dirty="0" smtClean="0"/>
              <a:t>-Ответы на вопросы -Озаглавь текст</a:t>
            </a:r>
          </a:p>
          <a:p>
            <a:pPr marL="0" indent="0">
              <a:buNone/>
            </a:pPr>
            <a:r>
              <a:rPr lang="ru-RU" sz="1600" b="1" dirty="0" smtClean="0"/>
              <a:t>-Изменение временной формы</a:t>
            </a:r>
          </a:p>
          <a:p>
            <a:pPr marL="0" indent="0">
              <a:buNone/>
            </a:pPr>
            <a:r>
              <a:rPr lang="ru-RU" sz="1600" b="1" dirty="0" smtClean="0"/>
              <a:t>-Придумай концовку текста</a:t>
            </a:r>
          </a:p>
          <a:p>
            <a:endParaRPr lang="ru-RU" sz="1600" dirty="0" smtClean="0"/>
          </a:p>
          <a:p>
            <a:endParaRPr lang="ru-RU" sz="1600" dirty="0"/>
          </a:p>
        </p:txBody>
      </p:sp>
    </p:spTree>
  </p:cSld>
  <p:clrMapOvr>
    <a:masterClrMapping/>
  </p:clrMapOvr>
  <p:transition spd="med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2774324" y="228600"/>
            <a:ext cx="5867400" cy="12192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95600" y="273050"/>
            <a:ext cx="6019800" cy="793750"/>
          </a:xfrm>
        </p:spPr>
        <p:txBody>
          <a:bodyPr/>
          <a:lstStyle/>
          <a:p>
            <a:r>
              <a:rPr lang="ru-RU" i="1" dirty="0" smtClean="0">
                <a:solidFill>
                  <a:srgbClr val="0070C0"/>
                </a:solidFill>
              </a:rPr>
              <a:t>Задачи по развитию читательской грамотности</a:t>
            </a:r>
            <a:endParaRPr lang="ru-RU" i="1" dirty="0">
              <a:solidFill>
                <a:srgbClr val="0070C0"/>
              </a:solidFill>
            </a:endParaRPr>
          </a:p>
        </p:txBody>
      </p:sp>
      <p:sp>
        <p:nvSpPr>
          <p:cNvPr id="5" name="Содержимое 4"/>
          <p:cNvSpPr txBox="1">
            <a:spLocks noGrp="1"/>
          </p:cNvSpPr>
          <p:nvPr>
            <p:ph idx="1"/>
          </p:nvPr>
        </p:nvSpPr>
        <p:spPr>
          <a:xfrm>
            <a:off x="2895600" y="381000"/>
            <a:ext cx="533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None/>
            </a:pPr>
            <a:endParaRPr lang="ru-RU" sz="2000" b="1" i="1" dirty="0" smtClean="0">
              <a:solidFill>
                <a:srgbClr val="0070C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2895600" y="1600200"/>
            <a:ext cx="5943600" cy="4953000"/>
          </a:xfrm>
        </p:spPr>
        <p:txBody>
          <a:bodyPr>
            <a:noAutofit/>
          </a:bodyPr>
          <a:lstStyle/>
          <a:p>
            <a:r>
              <a:rPr lang="ru-RU" sz="1600" b="1" dirty="0" smtClean="0"/>
              <a:t>-понимать коммуникативную цель чтения текста </a:t>
            </a:r>
          </a:p>
          <a:p>
            <a:r>
              <a:rPr lang="ru-RU" sz="1600" b="1" dirty="0" smtClean="0"/>
              <a:t>-фиксировать информацию на письме в виде плана, тезисов полного или сжатого пересказа</a:t>
            </a:r>
          </a:p>
          <a:p>
            <a:r>
              <a:rPr lang="ru-RU" sz="1600" b="1" dirty="0" smtClean="0"/>
              <a:t>-определять основную мысль текста</a:t>
            </a:r>
          </a:p>
          <a:p>
            <a:r>
              <a:rPr lang="ru-RU" sz="1600" b="1" dirty="0" smtClean="0"/>
              <a:t>-дифференцировать главную и второстепенную, известную и неизвестную информацию</a:t>
            </a:r>
          </a:p>
          <a:p>
            <a:r>
              <a:rPr lang="ru-RU" sz="1600" b="1" dirty="0" smtClean="0"/>
              <a:t>-выделять информацию, иллюстрирующую языковые факты явления </a:t>
            </a:r>
          </a:p>
          <a:p>
            <a:r>
              <a:rPr lang="ru-RU" sz="1600" b="1" dirty="0" smtClean="0"/>
              <a:t>-комментировать и оценивать информацию текста</a:t>
            </a:r>
          </a:p>
          <a:p>
            <a:r>
              <a:rPr lang="ru-RU" sz="1600" b="1" dirty="0" smtClean="0"/>
              <a:t>Учащиеся учатся работать со сплошным и не сплошным </a:t>
            </a:r>
            <a:r>
              <a:rPr lang="ru-RU" sz="1600" b="1" dirty="0" smtClean="0"/>
              <a:t>текстами, </a:t>
            </a:r>
            <a:r>
              <a:rPr lang="ru-RU" sz="1600" b="1" dirty="0" smtClean="0"/>
              <a:t>с таблицами, </a:t>
            </a:r>
            <a:r>
              <a:rPr lang="ru-RU" sz="1600" b="1" dirty="0" smtClean="0"/>
              <a:t>схемами, объявлениями</a:t>
            </a:r>
            <a:r>
              <a:rPr lang="ru-RU" sz="1600" b="1" dirty="0" smtClean="0"/>
              <a:t>, отрывками из писем</a:t>
            </a:r>
            <a:endParaRPr lang="ru-RU" sz="1600" b="1" dirty="0"/>
          </a:p>
        </p:txBody>
      </p:sp>
    </p:spTree>
  </p:cSld>
  <p:clrMapOvr>
    <a:masterClrMapping/>
  </p:clrMapOvr>
  <p:transition spd="med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5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5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 txBox="1">
            <a:spLocks noGrp="1"/>
          </p:cNvSpPr>
          <p:nvPr>
            <p:ph type="title"/>
          </p:nvPr>
        </p:nvSpPr>
        <p:spPr>
          <a:xfrm>
            <a:off x="2533918" y="337066"/>
            <a:ext cx="6324600" cy="95410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scene3d>
            <a:camera prst="orthographicFront"/>
            <a:lightRig rig="threePt" dir="t"/>
          </a:scene3d>
          <a:sp3d>
            <a:bevelT prst="slope"/>
          </a:sp3d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solidFill>
                  <a:srgbClr val="0070C0"/>
                </a:solidFill>
              </a:rPr>
              <a:t>Существует три группы читательских умений:</a:t>
            </a:r>
            <a:endParaRPr lang="ru-RU" sz="2800" b="1" i="1" dirty="0">
              <a:solidFill>
                <a:srgbClr val="0070C0"/>
              </a:solidFill>
            </a:endParaRPr>
          </a:p>
        </p:txBody>
      </p:sp>
      <p:sp>
        <p:nvSpPr>
          <p:cNvPr id="5" name="Содержимое 4"/>
          <p:cNvSpPr txBox="1">
            <a:spLocks noGrp="1"/>
          </p:cNvSpPr>
          <p:nvPr>
            <p:ph idx="1"/>
          </p:nvPr>
        </p:nvSpPr>
        <p:spPr>
          <a:xfrm>
            <a:off x="2819400" y="1447800"/>
            <a:ext cx="6010141" cy="380411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2">
                <a:lumMod val="50000"/>
                <a:lumOff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ru-RU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1. Ориентация в содержании текста (умение определять главную тему, общую цель или назначение текста, выбирать или придумывать заголовок, находить в тексте требуемую информацию)</a:t>
            </a:r>
          </a:p>
          <a:p>
            <a:r>
              <a:rPr lang="ru-RU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2. Преобразование и интерпретация текста (умение преобразовывать текст, используя новые формы представления информации, формируя графики, диаграммы, таблицы, сравнивать и противопоставлять в тексте информацию разного характера)</a:t>
            </a:r>
          </a:p>
          <a:p>
            <a:r>
              <a:rPr lang="ru-RU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3. Оценка информации (оценивать утверждения, находить доводы в защиту своей точки зрения)</a:t>
            </a:r>
            <a:endParaRPr lang="ru-RU" sz="1800" dirty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  <p:transition spd="med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560"/>
                            </p:stCondLst>
                            <p:childTnLst>
                              <p:par>
                                <p:cTn id="1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 txBox="1">
            <a:spLocks noGrp="1"/>
          </p:cNvSpPr>
          <p:nvPr>
            <p:ph idx="1"/>
          </p:nvPr>
        </p:nvSpPr>
        <p:spPr>
          <a:xfrm>
            <a:off x="2438400" y="1295400"/>
            <a:ext cx="6477000" cy="392107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2">
                <a:lumMod val="50000"/>
                <a:lumOff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marL="0" indent="0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Учащимся среднего звена нравится работать с текстами. Я использую несколько приёмов в работе. Например,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эффективный,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на мой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взгляд, для тренировки памяти прием –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«Заучивание». Учащимся  предлагается  запомнить часть текста на определенную  тему. Они делятся на группы и каждый в группе учит по одному предложению, чтобы получился текст. Сначала учащимся трудно, так как у некоторых плохая память, чувство страха перед классом, неуверенности  в себе. Но через несколько уроков они адаптируются и быстрее справляются с заданием.</a:t>
            </a:r>
          </a:p>
          <a:p>
            <a:pPr>
              <a:buFont typeface="Wingdings" pitchFamily="2" charset="2"/>
              <a:buChar char="v"/>
            </a:pPr>
            <a:endParaRPr lang="ru-RU" sz="2400" dirty="0">
              <a:latin typeface="Times New Roman" pitchFamily="18" charset="0"/>
              <a:ea typeface="Arial Unicode MS" pitchFamily="34" charset="-128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74638"/>
            <a:ext cx="6400800" cy="868362"/>
          </a:xfrm>
        </p:spPr>
        <p:txBody>
          <a:bodyPr>
            <a:normAutofit/>
          </a:bodyPr>
          <a:lstStyle/>
          <a:p>
            <a:r>
              <a:rPr lang="ru-RU" sz="3600" b="1" i="1" dirty="0" smtClean="0">
                <a:solidFill>
                  <a:srgbClr val="0070C0"/>
                </a:solidFill>
              </a:rPr>
              <a:t>Из моего опыта...</a:t>
            </a:r>
            <a:endParaRPr lang="ru-RU" sz="3600" b="1" i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ransition spd="med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274638"/>
            <a:ext cx="6858000" cy="1143000"/>
          </a:xfrm>
        </p:spPr>
        <p:txBody>
          <a:bodyPr/>
          <a:lstStyle/>
          <a:p>
            <a:r>
              <a:rPr lang="ru-RU" b="1" i="1" dirty="0" smtClean="0">
                <a:solidFill>
                  <a:srgbClr val="0070C0"/>
                </a:solidFill>
              </a:rPr>
              <a:t>Из моего опыта...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371600" y="1447800"/>
            <a:ext cx="7315200" cy="4678363"/>
          </a:xfrm>
        </p:spPr>
        <p:txBody>
          <a:bodyPr>
            <a:norm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Следующий вид работы на формирование читательской грамотности- «Текст с пропущенными словами»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( gap-filling)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Учащиеся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работают в группах по двое и заполняют пропуски самостоятельно.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Если возникает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проблема в написании слов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(может произнести слово,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но не знает, как 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написать), используется прием. «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Картинки» (картинка сопоставляется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со словом).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ransition spd="med">
    <p:push dir="d"/>
  </p:transition>
</p:sld>
</file>

<file path=ppt/theme/theme1.xml><?xml version="1.0" encoding="utf-8"?>
<a:theme xmlns:a="http://schemas.openxmlformats.org/drawingml/2006/main" name="Office Theme">
  <a:themeElements>
    <a:clrScheme name="Другая 1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D9EAD5"/>
      </a:hlink>
      <a:folHlink>
        <a:srgbClr val="B26B0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679</TotalTime>
  <Words>462</Words>
  <Application>Microsoft Office PowerPoint</Application>
  <PresentationFormat>Экран (4:3)</PresentationFormat>
  <Paragraphs>65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Office Theme</vt:lpstr>
      <vt:lpstr>Образовательный  проект</vt:lpstr>
      <vt:lpstr>Слайд 2</vt:lpstr>
      <vt:lpstr>Слайд 3</vt:lpstr>
      <vt:lpstr>  Основные требования к тексту, направленному на формирование навыков читательской грамотности:  </vt:lpstr>
      <vt:lpstr>Виды заданий на формирование читательской грамотности</vt:lpstr>
      <vt:lpstr>Задачи по развитию читательской грамотности</vt:lpstr>
      <vt:lpstr>Существует три группы читательских умений:</vt:lpstr>
      <vt:lpstr>Из моего опыта...</vt:lpstr>
      <vt:lpstr>Из моего опыта...</vt:lpstr>
      <vt:lpstr>Задания к тексту</vt:lpstr>
      <vt:lpstr>Трудности…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При использовании шаблона ссылка на Pedsovet.su обязательна</dc:title>
  <dc:creator>Катенок</dc:creator>
  <cp:lastModifiedBy>Tihomirova-OA</cp:lastModifiedBy>
  <cp:revision>91</cp:revision>
  <dcterms:created xsi:type="dcterms:W3CDTF">2013-10-20T14:43:13Z</dcterms:created>
  <dcterms:modified xsi:type="dcterms:W3CDTF">2021-11-24T09:12:09Z</dcterms:modified>
</cp:coreProperties>
</file>